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  <a:srgbClr val="003960"/>
    <a:srgbClr val="002B60"/>
    <a:srgbClr val="070060"/>
    <a:srgbClr val="5141C7"/>
    <a:srgbClr val="4050C8"/>
    <a:srgbClr val="4D44C4"/>
    <a:srgbClr val="1C11F7"/>
    <a:srgbClr val="4C3ACE"/>
    <a:srgbClr val="627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02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Въведение в балансираните и двоичните дървета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Този материал обхваща основите на двоичните дървета. Ще обсъдим важността на балансирането. Ще разгледаме ползите за производителността.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B1FB6-15C8-AF3D-8C7B-33024F936CF4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Балансираните двоични дървета са важни за ефективно управление на данни.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Разбирането им е ключово за разработването на високопроизводителни приложения.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Изборът на подходящо дърво зависи от нуждите на проекта.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C6D6F-C041-E279-AE56-9D0A856172A9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461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Основни понятия при двоичните дървета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Възел (Node)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Възелът е основен елемент. Той съдържа ключ, данни и указатели към деца.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Корен (Root)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Коренът е главният възел. Той е отправната точка на дървото.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Лист (Leaf)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Листът е възел без деца. Той представлява крайния елемент.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FAC2-96C8-0B04-13EA-C12424BF1661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253"/>
            <a:ext cx="7418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Типове двоични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Text 2"/>
          <p:cNvSpPr/>
          <p:nvPr/>
        </p:nvSpPr>
        <p:spPr>
          <a:xfrm>
            <a:off x="1028224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Двоично дърво за търсене (BST)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837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Има свойство на подреденост. Лявото поддърво е по-малко, дясното – по-голямо от корена.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8" name="Text 5"/>
          <p:cNvSpPr/>
          <p:nvPr/>
        </p:nvSpPr>
        <p:spPr>
          <a:xfrm>
            <a:off x="4919901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Пълно двоично дърво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3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Всички нива са запълнени. Последното е запълнено отляво надясно.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413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1" name="Text 8"/>
          <p:cNvSpPr/>
          <p:nvPr/>
        </p:nvSpPr>
        <p:spPr>
          <a:xfrm>
            <a:off x="1028224" y="5708571"/>
            <a:ext cx="4055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Съвършено двоично дърво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89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Всички вътрешни възли имат две деца. Всички листа са на едно ниво.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589240"/>
            <a:ext cx="7646432" cy="2005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Балансирани двоични дървета: Дефиниции и видове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" y="2915722"/>
            <a:ext cx="1069658" cy="15748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9315" y="3129558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AVL дървета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39315" y="3592116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Самобалансиращо се дърво. Разликата във височините е най-много 1.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" y="4490561"/>
            <a:ext cx="1069658" cy="15748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9315" y="4704398"/>
            <a:ext cx="3392805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Червено-черни дървета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39315" y="516695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Самобалансиращо се дърво. Използва цветове за поддържане на баланса.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84" y="6065401"/>
            <a:ext cx="1069658" cy="1574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9315" y="627923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B-дървета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39315" y="6741795"/>
            <a:ext cx="62559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Оптимизирани за системи, които четат големи блокове данни.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Операции върху двоични дървета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Търсене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Ефективно търсене на възел със зададен ключ.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Вмъкване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3425904" y="509135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Добавяне на нов възел, запазвайки структурата.</a:t>
            </a:r>
            <a:endParaRPr lang="en-US" sz="17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Изтриване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6058138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Премахване на възел, запазвайки структурата.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Предимства на балансираните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Text 2"/>
          <p:cNvSpPr/>
          <p:nvPr/>
        </p:nvSpPr>
        <p:spPr>
          <a:xfrm>
            <a:off x="63652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Ефективност при търсене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Гарантирано O(log n) време за търсене, вмъкване и изтриване.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9" name="Text 6"/>
          <p:cNvSpPr/>
          <p:nvPr/>
        </p:nvSpPr>
        <p:spPr>
          <a:xfrm>
            <a:off x="102569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Предвидимост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Балансирането гарантира, че операциите няма да отнемат много време.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3" name="Text 10"/>
          <p:cNvSpPr/>
          <p:nvPr/>
        </p:nvSpPr>
        <p:spPr>
          <a:xfrm>
            <a:off x="63652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Приложимост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Подходящи за структури, където често се извършват операции по търсене.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C4F513-C861-4E72-3102-29151EDDDE06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32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Небалансирани дървета: Проблеми и последствия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Най-лош случай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Може да се превърне в свързан списък, води до O(n) време.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76690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7" name="Text 4"/>
          <p:cNvSpPr/>
          <p:nvPr/>
        </p:nvSpPr>
        <p:spPr>
          <a:xfrm>
            <a:off x="5430083" y="489084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4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Поддръжка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934658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Трудно е да се поддържа ефективността при чести промени.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3244810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2" name="Text 8"/>
          <p:cNvSpPr/>
          <p:nvPr/>
        </p:nvSpPr>
        <p:spPr>
          <a:xfrm>
            <a:off x="8066246" y="336875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440204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Примери за проблеми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930622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Намалена производителност на приложения.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3224451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628888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7" name="Text 12"/>
          <p:cNvSpPr/>
          <p:nvPr/>
        </p:nvSpPr>
        <p:spPr>
          <a:xfrm>
            <a:off x="8066246" y="641282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2EF013-A276-1733-9225-DB32623B3071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42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Приложения на балансираните и двоичните дървета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6075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5" name="Shape 2"/>
          <p:cNvSpPr/>
          <p:nvPr/>
        </p:nvSpPr>
        <p:spPr>
          <a:xfrm>
            <a:off x="6760012" y="36558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6" name="Shape 3"/>
          <p:cNvSpPr/>
          <p:nvPr/>
        </p:nvSpPr>
        <p:spPr>
          <a:xfrm>
            <a:off x="6280190" y="34159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7" name="Text 4"/>
          <p:cNvSpPr/>
          <p:nvPr/>
        </p:nvSpPr>
        <p:spPr>
          <a:xfrm>
            <a:off x="6365260" y="34584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387566"/>
            <a:ext cx="3318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Индекси в бази данни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8779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Използват се за бързо търсене на записи в базата.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51895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1" name="Shape 8"/>
          <p:cNvSpPr/>
          <p:nvPr/>
        </p:nvSpPr>
        <p:spPr>
          <a:xfrm>
            <a:off x="6280190" y="49496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2" name="Text 9"/>
          <p:cNvSpPr/>
          <p:nvPr/>
        </p:nvSpPr>
        <p:spPr>
          <a:xfrm>
            <a:off x="6365260" y="49921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Компилатори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41174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Представяне на изрази и синтактични дървета.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7233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6" name="Shape 13"/>
          <p:cNvSpPr/>
          <p:nvPr/>
        </p:nvSpPr>
        <p:spPr>
          <a:xfrm>
            <a:off x="6280190" y="64834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17" name="Text 14"/>
          <p:cNvSpPr/>
          <p:nvPr/>
        </p:nvSpPr>
        <p:spPr>
          <a:xfrm>
            <a:off x="6365260" y="65259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455093"/>
            <a:ext cx="3419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Операционни системи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94551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Управление на файлови системи.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9A14B8-0CBC-2AC4-A394-111CADEE2686}"/>
              </a:ext>
            </a:extLst>
          </p:cNvPr>
          <p:cNvSpPr/>
          <p:nvPr/>
        </p:nvSpPr>
        <p:spPr>
          <a:xfrm>
            <a:off x="12832422" y="7767263"/>
            <a:ext cx="1695236" cy="369870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6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Реализация и анализ на сложността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8534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bg-BG"/>
          </a:p>
        </p:txBody>
      </p:sp>
      <p:sp>
        <p:nvSpPr>
          <p:cNvPr id="5" name="Shape 2"/>
          <p:cNvSpPr/>
          <p:nvPr/>
        </p:nvSpPr>
        <p:spPr>
          <a:xfrm>
            <a:off x="801410" y="369296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6" name="Text 3"/>
          <p:cNvSpPr/>
          <p:nvPr/>
        </p:nvSpPr>
        <p:spPr>
          <a:xfrm>
            <a:off x="1028462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Операция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383667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383667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Red-Black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3432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1" name="Text 8"/>
          <p:cNvSpPr/>
          <p:nvPr/>
        </p:nvSpPr>
        <p:spPr>
          <a:xfrm>
            <a:off x="1028462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Търсене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448698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448698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9936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16" name="Text 13"/>
          <p:cNvSpPr/>
          <p:nvPr/>
        </p:nvSpPr>
        <p:spPr>
          <a:xfrm>
            <a:off x="1028462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Вмъкване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564392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bg-BG"/>
          </a:p>
        </p:txBody>
      </p:sp>
      <p:sp>
        <p:nvSpPr>
          <p:cNvPr id="21" name="Text 18"/>
          <p:cNvSpPr/>
          <p:nvPr/>
        </p:nvSpPr>
        <p:spPr>
          <a:xfrm>
            <a:off x="1028462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Изтриване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O(n)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578762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O(log n)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Ибраим А. Емин</cp:lastModifiedBy>
  <cp:revision>3</cp:revision>
  <dcterms:created xsi:type="dcterms:W3CDTF">2025-03-04T21:38:38Z</dcterms:created>
  <dcterms:modified xsi:type="dcterms:W3CDTF">2025-03-04T21:47:36Z</dcterms:modified>
</cp:coreProperties>
</file>